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71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4FE"/>
    <a:srgbClr val="C0C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D646-812E-124E-AAC0-F99BBCE4C5C1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8D67A-329B-F543-9E19-F12497AED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06FC-27A2-38A2-D36A-D1EA54F03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890C0-6D8B-C098-55C1-ED4F3243D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0F796-AF63-B59E-9EB9-A31D3075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857D0-2622-4FB6-4FD0-C17FFB91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E8441-3972-C9F2-8408-9898BBC6F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9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D277-E7E8-7BA7-0459-51935B1C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367A6-AACB-C1B0-9E26-A2FD7B538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51B63-1348-BD98-890A-FAA8E8E0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92738-A1CC-2126-D83C-5D0505E6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AFF30-6100-7131-450C-BE732B56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B4319-B540-348A-9F3B-C458E7EF4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A86D5-E725-BE53-894E-BD1F4C7CA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B0A37-F2FB-5EB0-539A-B7556BC9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C0BAA-F2BD-5A05-DDE4-F5C8A96D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04FE-7008-9755-D11D-062C9D71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7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7987-2F85-9B6E-2A0D-09310304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F285B-42A2-27D5-41AD-39E8EDED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400B9-1DE7-D20A-6827-80756ADD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5BF8B-9110-6C46-B1DF-31817E71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E044-110D-697E-BBE3-D6D63135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6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5751-A0A5-2B16-146C-47B6D386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25C3D-97C5-86AA-43EA-CA0B99026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F940-A2B2-0B22-C748-6DAA0541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4AD74-5C6F-048C-25E0-4312F218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FB3BE-6F27-BC77-B582-79DC795BC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CE20-9FB2-2E06-7D1D-1FD9DBF7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1BAD-7338-CD36-A54C-693F13056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461BA-CA0B-864C-3DC7-221E02C3D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FF5E9-9416-FD69-75E2-7904D459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D2E15-5CE3-4823-DC0A-C7A20981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63056-C2D7-AEF5-9942-FAAB6F76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3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6530-65F7-FAA8-8F80-C20F4E0BD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78802-C033-8F15-0701-7315964A1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450C0-A94F-4362-42EB-7990445FD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86D48-1BDD-2657-45EA-5ADDE0A5C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71716D-C68A-2043-9599-38297885C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B0240-C01A-A46C-8F1B-825FF1CC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C0EC4-6840-8723-FBED-E3041BBDE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0B592-4A50-36B4-EFA5-5C8218B6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1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B85E-6303-64A7-0D9C-6B9E93CEC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3EA66-62F0-46FB-A147-44906E2C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87E1D-CE68-BD4E-CD24-357A2420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BFCAD-D1EB-B0C3-F36A-69F7D4BE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3CC66-DD80-3C0F-7861-5030B4AA7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EB0F3-1C18-119D-3570-EE32B3E2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EF81C-E632-C378-0E7B-B2318C89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3707B-D3BE-030A-8C58-4E7F2527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A831-3199-D580-E2D4-26599B95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93872-7E22-19C3-1F42-1B4354CED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A716B-6266-9EDD-93B6-EF8F7790E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F0093-E7B8-FAC5-D2B3-A37B24CA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C63F9-EB9E-80FF-1D7D-42196E2A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5BB5-4DE9-11B1-CBC4-7C332DCE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F0BD3-B2B5-127E-6628-89BA290D7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A31E9-2200-37F4-8D9F-ED22FE4B7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21F80-0C4B-25BA-2D2A-B9C2606C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7DF1B-BE56-12E7-F82D-2FCE976C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521AB-114B-284C-C6EC-F22F653A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6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53CCD-886E-9E44-9D0B-F40D2601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6A530-6BA4-5291-DE84-9AD6E72CD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34161-3277-33AE-B51E-297ED869E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64967-6E7B-42CC-8EA4-34FE77C44B1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97346-85F4-76E8-2DAC-C3D074DCF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2E18B-33EF-DA86-97AA-80BCFD519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4B0D-684F-493E-AF00-B82F89D70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4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Medicine </a:t>
            </a:r>
            <a: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2024-2025</a:t>
            </a:r>
            <a:endParaRPr lang="en-US" sz="2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19349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63-68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69-74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75-81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82+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30315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506468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498367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376051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C73E43-1E0E-DFDF-C38A-B2A45D0E25A1}"/>
              </a:ext>
            </a:extLst>
          </p:cNvPr>
          <p:cNvSpPr txBox="1"/>
          <p:nvPr/>
        </p:nvSpPr>
        <p:spPr>
          <a:xfrm>
            <a:off x="598300" y="6287873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 Pass Level = 63 equated percent correct </a:t>
            </a:r>
          </a:p>
        </p:txBody>
      </p:sp>
      <p:sp>
        <p:nvSpPr>
          <p:cNvPr id="13" name="Plus 12">
            <a:extLst>
              <a:ext uri="{FF2B5EF4-FFF2-40B4-BE49-F238E27FC236}">
                <a16:creationId xmlns:a16="http://schemas.microsoft.com/office/drawing/2014/main" id="{65DED2D4-7F3E-8FC3-C550-CFCC04C69FC9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qual 17">
            <a:extLst>
              <a:ext uri="{FF2B5EF4-FFF2-40B4-BE49-F238E27FC236}">
                <a16:creationId xmlns:a16="http://schemas.microsoft.com/office/drawing/2014/main" id="{8C0E98A3-EC99-F58E-5809-133B93CFF9C3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5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Medicine </a:t>
            </a:r>
            <a: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2024-2025</a:t>
            </a:r>
            <a:endParaRPr lang="en-US" sz="2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15478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57-64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65-72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73-80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81+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9383"/>
              </p:ext>
            </p:extLst>
          </p:nvPr>
        </p:nvGraphicFramePr>
        <p:xfrm>
          <a:off x="5049414" y="3552304"/>
          <a:ext cx="2436310" cy="236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784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264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125519"/>
                  </a:ext>
                </a:extLst>
              </a:tr>
              <a:tr h="47229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279771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A12A565-32C8-1BFC-D580-A3A84B168F38}"/>
              </a:ext>
            </a:extLst>
          </p:cNvPr>
          <p:cNvSpPr txBox="1"/>
          <p:nvPr/>
        </p:nvSpPr>
        <p:spPr>
          <a:xfrm>
            <a:off x="516805" y="6222133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 Pass Level = 57 equated percent correct </a:t>
            </a:r>
          </a:p>
        </p:txBody>
      </p:sp>
      <p:sp>
        <p:nvSpPr>
          <p:cNvPr id="12" name="Plus 11">
            <a:extLst>
              <a:ext uri="{FF2B5EF4-FFF2-40B4-BE49-F238E27FC236}">
                <a16:creationId xmlns:a16="http://schemas.microsoft.com/office/drawing/2014/main" id="{4AFBE096-F602-A972-7BB4-0310185E465A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>
            <a:extLst>
              <a:ext uri="{FF2B5EF4-FFF2-40B4-BE49-F238E27FC236}">
                <a16:creationId xmlns:a16="http://schemas.microsoft.com/office/drawing/2014/main" id="{4639E0E4-82D0-1E14-4415-149D6006D63E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0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Neurology </a:t>
            </a:r>
            <a: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2024-2025</a:t>
            </a:r>
            <a:endParaRPr lang="en-US" sz="2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7932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65-71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72-78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79-84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85+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76432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657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391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2737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C73E43-1E0E-DFDF-C38A-B2A45D0E25A1}"/>
              </a:ext>
            </a:extLst>
          </p:cNvPr>
          <p:cNvSpPr txBox="1"/>
          <p:nvPr/>
        </p:nvSpPr>
        <p:spPr>
          <a:xfrm>
            <a:off x="371031" y="6331250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 Pass Level = 65 equated percent correct </a:t>
            </a:r>
          </a:p>
        </p:txBody>
      </p:sp>
      <p:sp>
        <p:nvSpPr>
          <p:cNvPr id="12" name="Plus 11">
            <a:extLst>
              <a:ext uri="{FF2B5EF4-FFF2-40B4-BE49-F238E27FC236}">
                <a16:creationId xmlns:a16="http://schemas.microsoft.com/office/drawing/2014/main" id="{42117344-335C-B8A6-DD9E-EFD17CE35C3F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>
            <a:extLst>
              <a:ext uri="{FF2B5EF4-FFF2-40B4-BE49-F238E27FC236}">
                <a16:creationId xmlns:a16="http://schemas.microsoft.com/office/drawing/2014/main" id="{514B6665-AE1E-5C6D-BADA-19550019BDD4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4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OBGYN </a:t>
            </a:r>
            <a: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2024-2025</a:t>
            </a:r>
            <a:endParaRPr lang="en-US" sz="2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07863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64-68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69-75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76-82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83+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64140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657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391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63468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ED271D33-80BE-C015-A31D-29B77585958F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>
            <a:extLst>
              <a:ext uri="{FF2B5EF4-FFF2-40B4-BE49-F238E27FC236}">
                <a16:creationId xmlns:a16="http://schemas.microsoft.com/office/drawing/2014/main" id="{A80A91AF-9ADF-0EB5-49B7-6DFFA6CDBD71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676C9E-06A8-0E80-C6D7-80B71DFC0A3B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 Pass Level = 64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277738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Pediatrics </a:t>
            </a:r>
            <a: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2024-2025</a:t>
            </a:r>
            <a:endParaRPr lang="en-US" sz="2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52080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63-68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69-76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77-84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85+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44221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657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391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03407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E8EA8153-A4D9-240C-3DC0-37A6C7F024D4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>
            <a:extLst>
              <a:ext uri="{FF2B5EF4-FFF2-40B4-BE49-F238E27FC236}">
                <a16:creationId xmlns:a16="http://schemas.microsoft.com/office/drawing/2014/main" id="{EFB860D9-6EDE-E822-3163-0C80F1C6BDC1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A36A3-7B04-18CF-257C-64E2B19D4C1A}"/>
              </a:ext>
            </a:extLst>
          </p:cNvPr>
          <p:cNvSpPr txBox="1"/>
          <p:nvPr/>
        </p:nvSpPr>
        <p:spPr>
          <a:xfrm>
            <a:off x="558203" y="6297622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 Pass Level = 63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391893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Psychiatry </a:t>
            </a:r>
            <a: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2024-2025</a:t>
            </a:r>
            <a:endParaRPr lang="en-US" sz="2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03310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70-74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75-81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82-88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89+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46623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403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645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98466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AABCF9B0-4497-97B1-13CB-813E57437D21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>
            <a:extLst>
              <a:ext uri="{FF2B5EF4-FFF2-40B4-BE49-F238E27FC236}">
                <a16:creationId xmlns:a16="http://schemas.microsoft.com/office/drawing/2014/main" id="{B40A7812-AE03-8FA8-D119-508D3A47ED67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405855-B638-6C7C-4AA5-02FDCA7DA57F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 Pass Level = 70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46410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373D470-36D9-2377-1D2C-9D4A792C0742}"/>
              </a:ext>
            </a:extLst>
          </p:cNvPr>
          <p:cNvSpPr/>
          <p:nvPr/>
        </p:nvSpPr>
        <p:spPr>
          <a:xfrm>
            <a:off x="9066099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grade: Sum of NBME + clinical performance points</a:t>
            </a:r>
          </a:p>
          <a:p>
            <a:pPr algn="ctr"/>
            <a:endParaRPr lang="en-US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05C60-4449-68E9-78D2-94E653199FDB}"/>
              </a:ext>
            </a:extLst>
          </p:cNvPr>
          <p:cNvSpPr/>
          <p:nvPr/>
        </p:nvSpPr>
        <p:spPr>
          <a:xfrm>
            <a:off x="4921083" y="1547574"/>
            <a:ext cx="2688336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performance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99C6C-5B9A-ACFD-BB3A-7810A82D3A4F}"/>
              </a:ext>
            </a:extLst>
          </p:cNvPr>
          <p:cNvSpPr txBox="1"/>
          <p:nvPr/>
        </p:nvSpPr>
        <p:spPr>
          <a:xfrm>
            <a:off x="3048663" y="236509"/>
            <a:ext cx="60946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Illinois College</a:t>
            </a:r>
            <a:r>
              <a:rPr lang="en-US" sz="1600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Surgery </a:t>
            </a:r>
            <a: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Clerkship Grade Scale </a:t>
            </a:r>
            <a:br>
              <a:rPr lang="en-US" sz="24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en-US" sz="2400" b="1" spc="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2024-2025</a:t>
            </a:r>
            <a:endParaRPr lang="en-US" sz="2400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6BD1C4-672A-5903-B3B8-308364FD92CA}"/>
              </a:ext>
            </a:extLst>
          </p:cNvPr>
          <p:cNvSpPr/>
          <p:nvPr/>
        </p:nvSpPr>
        <p:spPr>
          <a:xfrm>
            <a:off x="598300" y="1547574"/>
            <a:ext cx="2685608" cy="26887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NBME exam score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 conversion </a:t>
            </a:r>
          </a:p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F9311-C724-5A4A-487E-735902D7C471}"/>
              </a:ext>
            </a:extLst>
          </p:cNvPr>
          <p:cNvSpPr/>
          <p:nvPr/>
        </p:nvSpPr>
        <p:spPr>
          <a:xfrm>
            <a:off x="598300" y="3073438"/>
            <a:ext cx="2685608" cy="29599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 anchorCtr="0"/>
          <a:lstStyle/>
          <a:p>
            <a:pPr lvl="0" algn="just">
              <a:lnSpc>
                <a:spcPts val="308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2F143ED-3C1F-CAA2-5F0D-85BC39A9B181}"/>
              </a:ext>
            </a:extLst>
          </p:cNvPr>
          <p:cNvSpPr/>
          <p:nvPr/>
        </p:nvSpPr>
        <p:spPr>
          <a:xfrm>
            <a:off x="4923401" y="3038948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37E5F9A-5579-4C7A-E3F0-B3EA1E15A8D1}"/>
              </a:ext>
            </a:extLst>
          </p:cNvPr>
          <p:cNvSpPr/>
          <p:nvPr/>
        </p:nvSpPr>
        <p:spPr>
          <a:xfrm>
            <a:off x="9067349" y="3004457"/>
            <a:ext cx="2688336" cy="29599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3EEC1A-594E-5FE8-5D68-E573C27D8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4893"/>
              </p:ext>
            </p:extLst>
          </p:nvPr>
        </p:nvGraphicFramePr>
        <p:xfrm>
          <a:off x="793585" y="3631546"/>
          <a:ext cx="229503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711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75284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61-64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65-70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71-79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80+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9010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C4DF9F-8E98-4929-EA2F-F6C3F2A33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82419"/>
              </p:ext>
            </p:extLst>
          </p:nvPr>
        </p:nvGraphicFramePr>
        <p:xfrm>
          <a:off x="5049711" y="3707036"/>
          <a:ext cx="24363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75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453014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551821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3DBB8A-7C9D-8F1A-474C-66017F49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24535"/>
              </p:ext>
            </p:extLst>
          </p:nvPr>
        </p:nvGraphicFramePr>
        <p:xfrm>
          <a:off x="9143337" y="3707036"/>
          <a:ext cx="25970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6">
                  <a:extLst>
                    <a:ext uri="{9D8B030D-6E8A-4147-A177-3AD203B41FA5}">
                      <a16:colId xmlns:a16="http://schemas.microsoft.com/office/drawing/2014/main" val="2424003487"/>
                    </a:ext>
                  </a:extLst>
                </a:gridCol>
                <a:gridCol w="211016">
                  <a:extLst>
                    <a:ext uri="{9D8B030D-6E8A-4147-A177-3AD203B41FA5}">
                      <a16:colId xmlns:a16="http://schemas.microsoft.com/office/drawing/2014/main" val="1931844169"/>
                    </a:ext>
                  </a:extLst>
                </a:gridCol>
                <a:gridCol w="1394582">
                  <a:extLst>
                    <a:ext uri="{9D8B030D-6E8A-4147-A177-3AD203B41FA5}">
                      <a16:colId xmlns:a16="http://schemas.microsoft.com/office/drawing/2014/main" val="228719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0-6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01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04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11-13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High Pass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6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14-16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Honors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365"/>
                  </a:ext>
                </a:extLst>
              </a:tr>
            </a:tbl>
          </a:graphicData>
        </a:graphic>
      </p:graphicFrame>
      <p:sp>
        <p:nvSpPr>
          <p:cNvPr id="2" name="Plus 1">
            <a:extLst>
              <a:ext uri="{FF2B5EF4-FFF2-40B4-BE49-F238E27FC236}">
                <a16:creationId xmlns:a16="http://schemas.microsoft.com/office/drawing/2014/main" id="{AABCF9B0-4497-97B1-13CB-813E57437D21}"/>
              </a:ext>
            </a:extLst>
          </p:cNvPr>
          <p:cNvSpPr/>
          <p:nvPr/>
        </p:nvSpPr>
        <p:spPr>
          <a:xfrm>
            <a:off x="3464403" y="3365266"/>
            <a:ext cx="1157468" cy="1007548"/>
          </a:xfrm>
          <a:prstGeom prst="math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>
            <a:extLst>
              <a:ext uri="{FF2B5EF4-FFF2-40B4-BE49-F238E27FC236}">
                <a16:creationId xmlns:a16="http://schemas.microsoft.com/office/drawing/2014/main" id="{B40A7812-AE03-8FA8-D119-508D3A47ED67}"/>
              </a:ext>
            </a:extLst>
          </p:cNvPr>
          <p:cNvSpPr/>
          <p:nvPr/>
        </p:nvSpPr>
        <p:spPr>
          <a:xfrm>
            <a:off x="7867687" y="3429000"/>
            <a:ext cx="1015504" cy="781235"/>
          </a:xfrm>
          <a:prstGeom prst="mathEqua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ABE9F3-3B43-B507-3A03-84A1FC06A2EC}"/>
              </a:ext>
            </a:extLst>
          </p:cNvPr>
          <p:cNvSpPr txBox="1"/>
          <p:nvPr/>
        </p:nvSpPr>
        <p:spPr>
          <a:xfrm>
            <a:off x="371031" y="6311154"/>
            <a:ext cx="474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 Pass Level = 61 equated percent correct </a:t>
            </a:r>
          </a:p>
        </p:txBody>
      </p:sp>
    </p:spTree>
    <p:extLst>
      <p:ext uri="{BB962C8B-B14F-4D97-AF65-F5344CB8AC3E}">
        <p14:creationId xmlns:p14="http://schemas.microsoft.com/office/powerpoint/2010/main" val="387958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202cd47-7a56-4baa-99e3-e3b71a7c77dd}" enabled="0" method="" siteId="{e202cd47-7a56-4baa-99e3-e3b71a7c77d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4908</TotalTime>
  <Words>594</Words>
  <Application>Microsoft Office PowerPoint</Application>
  <PresentationFormat>Widescreen</PresentationFormat>
  <Paragraphs>325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 at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Illinois College of Medicine THIRD YEAR CORE CLERKSHIP GRADE SCALE Academic Year 2022-2023 Shown in Percent-Correct Scores</dc:title>
  <dc:creator>Whitlock, Jodi</dc:creator>
  <cp:lastModifiedBy>Thomas, Dorian E</cp:lastModifiedBy>
  <cp:revision>29</cp:revision>
  <dcterms:created xsi:type="dcterms:W3CDTF">2023-03-09T20:41:12Z</dcterms:created>
  <dcterms:modified xsi:type="dcterms:W3CDTF">2024-04-11T17:48:14Z</dcterms:modified>
</cp:coreProperties>
</file>